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15"/>
  </p:notesMasterIdLst>
  <p:handoutMasterIdLst>
    <p:handoutMasterId r:id="rId16"/>
  </p:handoutMasterIdLst>
  <p:sldIdLst>
    <p:sldId id="356" r:id="rId7"/>
    <p:sldId id="372" r:id="rId8"/>
    <p:sldId id="400" r:id="rId9"/>
    <p:sldId id="401" r:id="rId10"/>
    <p:sldId id="403" r:id="rId11"/>
    <p:sldId id="404" r:id="rId12"/>
    <p:sldId id="405" r:id="rId13"/>
    <p:sldId id="406" r:id="rId14"/>
  </p:sldIdLst>
  <p:sldSz cx="9144000" cy="6858000" type="screen4x3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3"/>
    <a:srgbClr val="999999"/>
    <a:srgbClr val="98C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9" autoAdjust="0"/>
    <p:restoredTop sz="88272" autoAdjust="0"/>
  </p:normalViewPr>
  <p:slideViewPr>
    <p:cSldViewPr snapToGrid="0">
      <p:cViewPr varScale="1">
        <p:scale>
          <a:sx n="58" d="100"/>
          <a:sy n="58" d="100"/>
        </p:scale>
        <p:origin x="145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-1518" y="-90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02/02/2021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02/02/2021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30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58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797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448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426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353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525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7829538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6563283"/>
            <a:ext cx="1115376" cy="193002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42532" y="0"/>
            <a:ext cx="9185031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0401" y="314325"/>
            <a:ext cx="7699650" cy="34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Musterverfahren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Mustertechnik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8" y="324650"/>
            <a:ext cx="599723" cy="320400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ampus.tum.de/tumonline/webnav.ini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9090" y="994333"/>
            <a:ext cx="8508999" cy="896459"/>
          </a:xfrm>
        </p:spPr>
        <p:txBody>
          <a:bodyPr/>
          <a:lstStyle/>
          <a:p>
            <a:r>
              <a:rPr lang="en-US" dirty="0"/>
              <a:t>Instructions for </a:t>
            </a:r>
            <a:r>
              <a:rPr lang="en-US" dirty="0" err="1"/>
              <a:t>TUMonline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How to find suitable </a:t>
            </a:r>
            <a:r>
              <a:rPr lang="en-US" dirty="0" smtClean="0"/>
              <a:t>courses?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319088" y="1978720"/>
            <a:ext cx="8508999" cy="1492900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Gabi </a:t>
            </a:r>
            <a:r>
              <a:rPr lang="de-DE" dirty="0"/>
              <a:t>Fried </a:t>
            </a:r>
            <a:r>
              <a:rPr lang="de-DE" dirty="0" err="1" smtClean="0"/>
              <a:t>and</a:t>
            </a:r>
            <a:r>
              <a:rPr lang="de-DE" dirty="0" smtClean="0"/>
              <a:t> Brigitta </a:t>
            </a:r>
            <a:r>
              <a:rPr lang="de-DE" dirty="0"/>
              <a:t>S</a:t>
            </a:r>
            <a:r>
              <a:rPr lang="de-DE" dirty="0" smtClean="0"/>
              <a:t>chächterle/ </a:t>
            </a:r>
            <a:r>
              <a:rPr lang="de-DE" dirty="0"/>
              <a:t>International Office</a:t>
            </a:r>
          </a:p>
          <a:p>
            <a:r>
              <a:rPr lang="en-US" dirty="0"/>
              <a:t>Technical University Munich</a:t>
            </a:r>
            <a:endParaRPr lang="de-DE" dirty="0"/>
          </a:p>
          <a:p>
            <a:r>
              <a:rPr lang="en-US" dirty="0" smtClean="0"/>
              <a:t>Department </a:t>
            </a:r>
            <a:r>
              <a:rPr lang="en-US" dirty="0"/>
              <a:t>of Sport and Health </a:t>
            </a:r>
            <a:r>
              <a:rPr lang="en-US" dirty="0" smtClean="0"/>
              <a:t>Sciences</a:t>
            </a:r>
          </a:p>
          <a:p>
            <a:r>
              <a:rPr lang="de-DE" dirty="0" err="1" smtClean="0"/>
              <a:t>Munich</a:t>
            </a:r>
            <a:r>
              <a:rPr lang="de-DE" dirty="0" smtClean="0"/>
              <a:t>, 6th </a:t>
            </a:r>
            <a:r>
              <a:rPr lang="de-DE" dirty="0" err="1" smtClean="0"/>
              <a:t>of</a:t>
            </a:r>
            <a:r>
              <a:rPr lang="de-DE" dirty="0" smtClean="0"/>
              <a:t> April 2020</a:t>
            </a:r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769620"/>
            <a:ext cx="8508999" cy="5692140"/>
          </a:xfrm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400" dirty="0"/>
              <a:t>Go to </a:t>
            </a:r>
            <a:r>
              <a:rPr lang="en-US" sz="1400" dirty="0" smtClean="0"/>
              <a:t>page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://campus.tum.de/tumonline/webnav.ini</a:t>
            </a:r>
            <a:r>
              <a:rPr lang="en-US" sz="1400" dirty="0"/>
              <a:t> </a:t>
            </a:r>
            <a:r>
              <a:rPr lang="en-US" sz="1400" dirty="0" smtClean="0"/>
              <a:t>and </a:t>
            </a:r>
            <a:r>
              <a:rPr lang="en-US" sz="1400" dirty="0"/>
              <a:t>click on </a:t>
            </a:r>
            <a:r>
              <a:rPr lang="en-US" sz="1400" dirty="0" smtClean="0"/>
              <a:t>“Sport and Health Sciences”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in the Menu bar on the left. </a:t>
            </a:r>
          </a:p>
          <a:p>
            <a:pPr lvl="0"/>
            <a:r>
              <a:rPr lang="en-US" sz="1400" dirty="0"/>
              <a:t> </a:t>
            </a:r>
            <a:r>
              <a:rPr lang="en-US" sz="1400" dirty="0" smtClean="0"/>
              <a:t>      </a:t>
            </a:r>
            <a:endParaRPr lang="en-US" sz="1400" dirty="0"/>
          </a:p>
          <a:p>
            <a:pPr lvl="0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01" y="1535970"/>
            <a:ext cx="7393599" cy="4372799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 rot="990209">
            <a:off x="326528" y="4569117"/>
            <a:ext cx="535024" cy="1299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769620"/>
            <a:ext cx="8508999" cy="5692140"/>
          </a:xfrm>
        </p:spPr>
        <p:txBody>
          <a:bodyPr/>
          <a:lstStyle/>
          <a:p>
            <a:pPr marL="342900" lvl="0" indent="-342900" algn="just">
              <a:buAutoNum type="arabicPeriod" startAt="2"/>
            </a:pPr>
            <a:r>
              <a:rPr lang="en-US" sz="1400" dirty="0"/>
              <a:t>Now call up the page </a:t>
            </a:r>
            <a:r>
              <a:rPr lang="en-US" sz="1400" dirty="0" smtClean="0"/>
              <a:t>“Degree </a:t>
            </a:r>
            <a:r>
              <a:rPr lang="en-US" sz="1400" dirty="0" err="1" smtClean="0"/>
              <a:t>Programmes</a:t>
            </a:r>
            <a:r>
              <a:rPr lang="en-US" sz="1400" dirty="0" smtClean="0"/>
              <a:t>”.</a:t>
            </a:r>
            <a:endParaRPr lang="en-US" sz="1400" dirty="0"/>
          </a:p>
          <a:p>
            <a:pPr lvl="0"/>
            <a:endParaRPr lang="en-US" sz="1400" dirty="0" smtClean="0"/>
          </a:p>
          <a:p>
            <a:pPr lvl="0"/>
            <a:endParaRPr lang="en-US" sz="1400" dirty="0"/>
          </a:p>
          <a:p>
            <a:pPr lvl="0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1" y="1237956"/>
            <a:ext cx="7566660" cy="4457948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 rot="1011984">
            <a:off x="3410719" y="5310743"/>
            <a:ext cx="713036" cy="1263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3003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769620"/>
            <a:ext cx="8508999" cy="5692140"/>
          </a:xfrm>
        </p:spPr>
        <p:txBody>
          <a:bodyPr/>
          <a:lstStyle/>
          <a:p>
            <a:pPr marL="342900" lvl="0" indent="-342900" algn="just">
              <a:buAutoNum type="arabicPeriod" startAt="3"/>
            </a:pPr>
            <a:r>
              <a:rPr lang="en-US" sz="1400" dirty="0"/>
              <a:t>Select the </a:t>
            </a:r>
            <a:r>
              <a:rPr lang="en-US" sz="1400" dirty="0" smtClean="0"/>
              <a:t>"</a:t>
            </a:r>
            <a:r>
              <a:rPr lang="en-US" sz="1400" dirty="0"/>
              <a:t>98 </a:t>
            </a:r>
            <a:r>
              <a:rPr lang="en-US" sz="1400" dirty="0" smtClean="0"/>
              <a:t>Exchange program" and click </a:t>
            </a:r>
            <a:r>
              <a:rPr lang="en-US" sz="1400" dirty="0"/>
              <a:t>on the little arrow on the left.</a:t>
            </a:r>
          </a:p>
          <a:p>
            <a:pPr lvl="0"/>
            <a:endParaRPr lang="en-US" sz="1400" dirty="0" smtClean="0"/>
          </a:p>
          <a:p>
            <a:pPr lvl="0"/>
            <a:endParaRPr lang="en-US" sz="1400" dirty="0"/>
          </a:p>
          <a:p>
            <a:pPr lvl="0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1287780"/>
            <a:ext cx="7633403" cy="4483989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 rot="1373943">
            <a:off x="1527229" y="5420905"/>
            <a:ext cx="816604" cy="11378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0406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769620"/>
            <a:ext cx="8508999" cy="5692140"/>
          </a:xfrm>
        </p:spPr>
        <p:txBody>
          <a:bodyPr/>
          <a:lstStyle/>
          <a:p>
            <a:pPr lvl="0" algn="just"/>
            <a:r>
              <a:rPr lang="en-US" sz="1400" dirty="0" smtClean="0"/>
              <a:t>4. </a:t>
            </a:r>
            <a:r>
              <a:rPr lang="en-US" sz="1400" dirty="0"/>
              <a:t>   </a:t>
            </a:r>
            <a:r>
              <a:rPr lang="en-US" sz="1400" dirty="0" smtClean="0"/>
              <a:t>Select </a:t>
            </a:r>
            <a:r>
              <a:rPr lang="en-US" sz="1400" dirty="0"/>
              <a:t>the study course </a:t>
            </a:r>
            <a:r>
              <a:rPr lang="en-US" sz="1400" dirty="0" smtClean="0"/>
              <a:t>“Sports Science".</a:t>
            </a:r>
          </a:p>
          <a:p>
            <a:pPr marL="342900" lvl="0" indent="-342900">
              <a:buAutoNum type="arabicPeriod" startAt="2"/>
            </a:pPr>
            <a:endParaRPr lang="en-US" sz="1400" dirty="0"/>
          </a:p>
          <a:p>
            <a:pPr lvl="0"/>
            <a:endParaRPr lang="en-US" sz="1400" dirty="0" smtClean="0"/>
          </a:p>
          <a:p>
            <a:pPr lvl="0"/>
            <a:endParaRPr lang="en-US" sz="1400" dirty="0"/>
          </a:p>
          <a:p>
            <a:pPr lvl="0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1" y="1252653"/>
            <a:ext cx="7647878" cy="4547137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 rot="9124167">
            <a:off x="4847595" y="5357080"/>
            <a:ext cx="816604" cy="11378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7707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769620"/>
            <a:ext cx="8508999" cy="5692140"/>
          </a:xfrm>
        </p:spPr>
        <p:txBody>
          <a:bodyPr/>
          <a:lstStyle/>
          <a:p>
            <a:pPr marL="342900" lvl="0" indent="-342900" algn="just">
              <a:buAutoNum type="arabicPeriod" startAt="5"/>
            </a:pPr>
            <a:r>
              <a:rPr lang="en-US" sz="1400" u="sng" dirty="0" smtClean="0"/>
              <a:t>Bachelor:</a:t>
            </a:r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400" dirty="0"/>
              <a:t>Click on </a:t>
            </a:r>
            <a:r>
              <a:rPr lang="en-US" sz="1400" dirty="0" smtClean="0"/>
              <a:t>“Bachelor Degree”. </a:t>
            </a:r>
            <a:r>
              <a:rPr lang="en-US" sz="1400" dirty="0"/>
              <a:t>Here you will find all the courses you can </a:t>
            </a:r>
            <a:r>
              <a:rPr lang="en-US" sz="1400" dirty="0" smtClean="0"/>
              <a:t>choose in summer </a:t>
            </a:r>
            <a:r>
              <a:rPr lang="en-US" sz="1400" dirty="0"/>
              <a:t>and </a:t>
            </a:r>
            <a:endParaRPr lang="en-US" sz="1400" dirty="0" smtClean="0"/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winter semester</a:t>
            </a:r>
            <a:r>
              <a:rPr lang="en-US" sz="1400" dirty="0"/>
              <a:t>, and the courses that </a:t>
            </a:r>
            <a:r>
              <a:rPr lang="en-US" sz="1400" dirty="0" smtClean="0"/>
              <a:t>are offered in </a:t>
            </a:r>
            <a:r>
              <a:rPr lang="en-US" sz="1400" dirty="0"/>
              <a:t>both </a:t>
            </a:r>
            <a:r>
              <a:rPr lang="en-US" sz="1400" dirty="0" smtClean="0"/>
              <a:t>semesters. </a:t>
            </a:r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Please </a:t>
            </a:r>
            <a:r>
              <a:rPr lang="en-US" sz="1400" dirty="0"/>
              <a:t>note that courses from the PREP program </a:t>
            </a:r>
            <a:r>
              <a:rPr lang="en-US" sz="1400" dirty="0" smtClean="0"/>
              <a:t>can </a:t>
            </a:r>
            <a:r>
              <a:rPr lang="en-US" sz="1400" dirty="0"/>
              <a:t>not </a:t>
            </a:r>
            <a:r>
              <a:rPr lang="en-US" sz="1400" dirty="0" smtClean="0"/>
              <a:t>be taken! </a:t>
            </a:r>
          </a:p>
          <a:p>
            <a:pPr marL="342900" lvl="0" indent="-342900">
              <a:buAutoNum type="arabicPeriod" startAt="2"/>
            </a:pPr>
            <a:endParaRPr lang="en-US" sz="1400" dirty="0"/>
          </a:p>
          <a:p>
            <a:pPr lvl="0"/>
            <a:endParaRPr lang="en-US" sz="1400" dirty="0" smtClean="0"/>
          </a:p>
          <a:p>
            <a:pPr lvl="0"/>
            <a:endParaRPr lang="en-US" sz="1400" dirty="0"/>
          </a:p>
          <a:p>
            <a:pPr lvl="0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69" y="2011979"/>
            <a:ext cx="7568515" cy="3989497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472441" y="4048296"/>
            <a:ext cx="1714500" cy="541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17" name="Pfeil nach rechts 16"/>
          <p:cNvSpPr/>
          <p:nvPr/>
        </p:nvSpPr>
        <p:spPr>
          <a:xfrm rot="9650381">
            <a:off x="3411167" y="3963288"/>
            <a:ext cx="1393699" cy="10698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4852523" y="3549528"/>
            <a:ext cx="150114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latin typeface="+mn-lt"/>
              </a:rPr>
              <a:t>Courses Summer Semester</a:t>
            </a:r>
          </a:p>
        </p:txBody>
      </p:sp>
      <p:sp>
        <p:nvSpPr>
          <p:cNvPr id="19" name="Pfeil nach rechts 18"/>
          <p:cNvSpPr/>
          <p:nvPr/>
        </p:nvSpPr>
        <p:spPr>
          <a:xfrm rot="10800000">
            <a:off x="3863571" y="4325682"/>
            <a:ext cx="875283" cy="1190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4852523" y="4146345"/>
            <a:ext cx="1501140" cy="403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latin typeface="+mn-lt"/>
              </a:rPr>
              <a:t>Courses Summer </a:t>
            </a:r>
            <a:r>
              <a:rPr lang="de-DE" sz="1200" dirty="0" err="1" smtClean="0">
                <a:latin typeface="+mn-lt"/>
              </a:rPr>
              <a:t>and</a:t>
            </a:r>
            <a:r>
              <a:rPr lang="de-DE" sz="1200" dirty="0" smtClean="0">
                <a:latin typeface="+mn-lt"/>
              </a:rPr>
              <a:t> Winter Semester</a:t>
            </a:r>
          </a:p>
        </p:txBody>
      </p:sp>
      <p:sp>
        <p:nvSpPr>
          <p:cNvPr id="21" name="Pfeil nach rechts 20"/>
          <p:cNvSpPr/>
          <p:nvPr/>
        </p:nvSpPr>
        <p:spPr>
          <a:xfrm rot="11709057">
            <a:off x="3346254" y="4614538"/>
            <a:ext cx="1401360" cy="1193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22" name="Rechteck 21"/>
          <p:cNvSpPr/>
          <p:nvPr/>
        </p:nvSpPr>
        <p:spPr>
          <a:xfrm>
            <a:off x="4870857" y="4689470"/>
            <a:ext cx="1501140" cy="4848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/>
              <a:t>Courses Winter Semester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3177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769620"/>
            <a:ext cx="8508999" cy="5692140"/>
          </a:xfrm>
        </p:spPr>
        <p:txBody>
          <a:bodyPr/>
          <a:lstStyle/>
          <a:p>
            <a:pPr lvl="0" algn="just"/>
            <a:r>
              <a:rPr lang="en-US" sz="1400" dirty="0" smtClean="0"/>
              <a:t>6.    </a:t>
            </a:r>
            <a:r>
              <a:rPr lang="en-US" sz="1400" u="sng" dirty="0" smtClean="0"/>
              <a:t>Master:</a:t>
            </a:r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400" dirty="0"/>
              <a:t>Click on </a:t>
            </a:r>
            <a:r>
              <a:rPr lang="en-US" sz="1400" dirty="0" smtClean="0"/>
              <a:t>“Master Degree”. </a:t>
            </a:r>
            <a:r>
              <a:rPr lang="en-US" sz="1400" dirty="0"/>
              <a:t>Here you will find all the courses you can </a:t>
            </a:r>
            <a:r>
              <a:rPr lang="en-US" sz="1400" dirty="0" smtClean="0"/>
              <a:t>choose in summer </a:t>
            </a:r>
            <a:r>
              <a:rPr lang="en-US" sz="1400" dirty="0"/>
              <a:t>and </a:t>
            </a:r>
          </a:p>
          <a:p>
            <a:pPr lvl="0" algn="just"/>
            <a:r>
              <a:rPr lang="en-US" sz="1400" dirty="0"/>
              <a:t>       </a:t>
            </a:r>
            <a:r>
              <a:rPr lang="en-US" sz="1400" dirty="0" smtClean="0"/>
              <a:t>winter Semester</a:t>
            </a:r>
            <a:r>
              <a:rPr lang="en-US" sz="1400" dirty="0"/>
              <a:t>, and the courses that are offered in both </a:t>
            </a:r>
            <a:r>
              <a:rPr lang="en-US" sz="1400" dirty="0" smtClean="0"/>
              <a:t>semesters. </a:t>
            </a:r>
            <a:endParaRPr lang="en-US" sz="1400" dirty="0"/>
          </a:p>
          <a:p>
            <a:pPr lvl="0" algn="just"/>
            <a:r>
              <a:rPr lang="en-US" sz="1400" dirty="0"/>
              <a:t>       Please note that courses from the PREP program can not be taken! </a:t>
            </a:r>
          </a:p>
          <a:p>
            <a:pPr lvl="0"/>
            <a:endParaRPr lang="en-US" sz="1400" dirty="0" smtClean="0"/>
          </a:p>
          <a:p>
            <a:pPr marL="342900" lvl="0" indent="-342900">
              <a:buAutoNum type="arabicPeriod" startAt="2"/>
            </a:pPr>
            <a:endParaRPr lang="en-US" sz="1400" dirty="0"/>
          </a:p>
          <a:p>
            <a:pPr lvl="0"/>
            <a:endParaRPr lang="en-US" sz="1400" dirty="0" smtClean="0"/>
          </a:p>
          <a:p>
            <a:pPr lvl="0"/>
            <a:endParaRPr lang="en-US" sz="1400" dirty="0"/>
          </a:p>
          <a:p>
            <a:pPr lvl="0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01" y="2065622"/>
            <a:ext cx="7638276" cy="36874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425547" y="4214376"/>
            <a:ext cx="1714500" cy="541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17" name="Pfeil nach rechts 16"/>
          <p:cNvSpPr/>
          <p:nvPr/>
        </p:nvSpPr>
        <p:spPr>
          <a:xfrm rot="10800000">
            <a:off x="3945455" y="4497751"/>
            <a:ext cx="913598" cy="12566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4948299" y="4344577"/>
            <a:ext cx="1501140" cy="403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latin typeface="+mn-lt"/>
              </a:rPr>
              <a:t>Courses Summer </a:t>
            </a:r>
            <a:r>
              <a:rPr lang="de-DE" sz="1200" dirty="0" err="1" smtClean="0">
                <a:latin typeface="+mn-lt"/>
              </a:rPr>
              <a:t>and</a:t>
            </a:r>
            <a:r>
              <a:rPr lang="de-DE" sz="1200" dirty="0" smtClean="0">
                <a:latin typeface="+mn-lt"/>
              </a:rPr>
              <a:t> Winter Semester</a:t>
            </a:r>
          </a:p>
        </p:txBody>
      </p:sp>
      <p:sp>
        <p:nvSpPr>
          <p:cNvPr id="19" name="Pfeil nach rechts 18"/>
          <p:cNvSpPr/>
          <p:nvPr/>
        </p:nvSpPr>
        <p:spPr>
          <a:xfrm rot="9540116">
            <a:off x="3461511" y="4087081"/>
            <a:ext cx="1423217" cy="1204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4948299" y="3687094"/>
            <a:ext cx="150114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latin typeface="+mn-lt"/>
              </a:rPr>
              <a:t>Courses Summer Semester</a:t>
            </a:r>
          </a:p>
        </p:txBody>
      </p:sp>
      <p:sp>
        <p:nvSpPr>
          <p:cNvPr id="22" name="Rechteck 21"/>
          <p:cNvSpPr/>
          <p:nvPr/>
        </p:nvSpPr>
        <p:spPr>
          <a:xfrm>
            <a:off x="4948299" y="4922968"/>
            <a:ext cx="1501140" cy="4848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/>
              <a:t>Courses Winter Semester</a:t>
            </a:r>
            <a:endParaRPr lang="de-DE" sz="1200" dirty="0"/>
          </a:p>
        </p:txBody>
      </p:sp>
      <p:sp>
        <p:nvSpPr>
          <p:cNvPr id="23" name="Pfeil nach rechts 22"/>
          <p:cNvSpPr/>
          <p:nvPr/>
        </p:nvSpPr>
        <p:spPr>
          <a:xfrm rot="11873878">
            <a:off x="3428438" y="4832002"/>
            <a:ext cx="1423217" cy="1080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8048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769620"/>
            <a:ext cx="8508999" cy="5692140"/>
          </a:xfrm>
        </p:spPr>
        <p:txBody>
          <a:bodyPr/>
          <a:lstStyle/>
          <a:p>
            <a:pPr lvl="0" algn="just"/>
            <a:r>
              <a:rPr lang="en-US" sz="1400" dirty="0" smtClean="0"/>
              <a:t>7.    </a:t>
            </a:r>
            <a:r>
              <a:rPr lang="en-US" sz="1400" u="sng" dirty="0" smtClean="0"/>
              <a:t>Courses:</a:t>
            </a:r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400" dirty="0"/>
              <a:t>When you open a module, you will find the corresponding courses and the e</a:t>
            </a:r>
            <a:r>
              <a:rPr lang="en-US" sz="1400" dirty="0" smtClean="0"/>
              <a:t>xaminations </a:t>
            </a:r>
            <a:r>
              <a:rPr lang="en-US" sz="1400" dirty="0"/>
              <a:t>of </a:t>
            </a:r>
            <a:endParaRPr lang="en-US" sz="1400" dirty="0" smtClean="0"/>
          </a:p>
          <a:p>
            <a:pPr lvl="0" algn="just"/>
            <a:r>
              <a:rPr lang="en-US" sz="1400" dirty="0"/>
              <a:t> </a:t>
            </a:r>
            <a:r>
              <a:rPr lang="en-US" sz="1400" dirty="0" smtClean="0"/>
              <a:t>      the </a:t>
            </a:r>
            <a:r>
              <a:rPr lang="en-US" sz="1400" dirty="0"/>
              <a:t>module. Examinations are marked with a green dot, c</a:t>
            </a:r>
            <a:r>
              <a:rPr lang="en-US" sz="1400" dirty="0" smtClean="0"/>
              <a:t>ourses are marked with red arrows.</a:t>
            </a:r>
            <a:endParaRPr lang="en-US" sz="1400" dirty="0"/>
          </a:p>
          <a:p>
            <a:pPr lvl="0" algn="just"/>
            <a:r>
              <a:rPr lang="en-US" sz="1400" dirty="0" smtClean="0"/>
              <a:t>       Please </a:t>
            </a:r>
            <a:r>
              <a:rPr lang="en-US" sz="1400" dirty="0"/>
              <a:t>note that for </a:t>
            </a:r>
            <a:r>
              <a:rPr lang="en-US" sz="1400" dirty="0" smtClean="0"/>
              <a:t>passing the </a:t>
            </a:r>
            <a:r>
              <a:rPr lang="en-US" sz="1400" dirty="0"/>
              <a:t>module </a:t>
            </a:r>
            <a:r>
              <a:rPr lang="en-US" sz="1400" dirty="0" smtClean="0"/>
              <a:t>and getting all ECTS-Points </a:t>
            </a:r>
            <a:r>
              <a:rPr lang="en-US" sz="1400" b="1" dirty="0" smtClean="0"/>
              <a:t>all </a:t>
            </a:r>
            <a:r>
              <a:rPr lang="en-US" sz="1400" b="1" dirty="0"/>
              <a:t>courses of the module </a:t>
            </a:r>
            <a:endParaRPr lang="en-US" sz="1400" b="1" dirty="0" smtClean="0"/>
          </a:p>
          <a:p>
            <a:pPr lvl="0" algn="just"/>
            <a:r>
              <a:rPr lang="en-US" sz="1400" b="1" dirty="0"/>
              <a:t> </a:t>
            </a:r>
            <a:r>
              <a:rPr lang="en-US" sz="1400" b="1" dirty="0" smtClean="0"/>
              <a:t>      must </a:t>
            </a:r>
            <a:r>
              <a:rPr lang="en-US" sz="1400" b="1" dirty="0"/>
              <a:t>be taken</a:t>
            </a:r>
            <a:r>
              <a:rPr lang="en-US" sz="1400" b="1" dirty="0" smtClean="0"/>
              <a:t>! Please note the </a:t>
            </a:r>
            <a:r>
              <a:rPr lang="en-US" sz="1400" b="1" smtClean="0"/>
              <a:t>teaching language!</a:t>
            </a:r>
            <a:endParaRPr lang="en-US" sz="1400" b="1" dirty="0" smtClean="0"/>
          </a:p>
          <a:p>
            <a:pPr marL="342900" lvl="0" indent="-342900">
              <a:buAutoNum type="arabicPeriod" startAt="2"/>
            </a:pPr>
            <a:endParaRPr lang="en-US" sz="1400" dirty="0"/>
          </a:p>
          <a:p>
            <a:pPr lvl="0"/>
            <a:endParaRPr lang="en-US" sz="1400" dirty="0" smtClean="0"/>
          </a:p>
          <a:p>
            <a:pPr lvl="0"/>
            <a:endParaRPr lang="en-US" sz="1400" dirty="0"/>
          </a:p>
          <a:p>
            <a:pPr lvl="0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33" y="2278380"/>
            <a:ext cx="7588990" cy="352681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2750820" y="4998721"/>
            <a:ext cx="2540525" cy="388620"/>
          </a:xfrm>
          <a:prstGeom prst="rect">
            <a:avLst/>
          </a:prstGeom>
          <a:noFill/>
          <a:ln>
            <a:solidFill>
              <a:srgbClr val="005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15" name="Rechteck 14"/>
          <p:cNvSpPr/>
          <p:nvPr/>
        </p:nvSpPr>
        <p:spPr>
          <a:xfrm>
            <a:off x="2750820" y="4714329"/>
            <a:ext cx="2540525" cy="152011"/>
          </a:xfrm>
          <a:prstGeom prst="rect">
            <a:avLst/>
          </a:prstGeom>
          <a:noFill/>
          <a:ln>
            <a:solidFill>
              <a:srgbClr val="005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16" name="Pfeil nach rechts 15"/>
          <p:cNvSpPr/>
          <p:nvPr/>
        </p:nvSpPr>
        <p:spPr>
          <a:xfrm rot="10800000" flipV="1">
            <a:off x="5456867" y="4743941"/>
            <a:ext cx="430530" cy="9278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6028256" y="4702845"/>
            <a:ext cx="1384516" cy="193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latin typeface="+mn-lt"/>
              </a:rPr>
              <a:t>Name </a:t>
            </a:r>
            <a:r>
              <a:rPr lang="de-DE" sz="1200" dirty="0" err="1" smtClean="0">
                <a:latin typeface="+mn-lt"/>
              </a:rPr>
              <a:t>of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the</a:t>
            </a:r>
            <a:r>
              <a:rPr lang="de-DE" sz="1200" dirty="0" smtClean="0">
                <a:latin typeface="+mn-lt"/>
              </a:rPr>
              <a:t> Module</a:t>
            </a:r>
          </a:p>
        </p:txBody>
      </p:sp>
      <p:sp>
        <p:nvSpPr>
          <p:cNvPr id="21" name="Pfeil nach rechts 20"/>
          <p:cNvSpPr/>
          <p:nvPr/>
        </p:nvSpPr>
        <p:spPr>
          <a:xfrm rot="10800000" flipV="1">
            <a:off x="5456868" y="5149099"/>
            <a:ext cx="430530" cy="9278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22" name="Textfeld 21"/>
          <p:cNvSpPr txBox="1"/>
          <p:nvPr/>
        </p:nvSpPr>
        <p:spPr>
          <a:xfrm>
            <a:off x="6023284" y="4998721"/>
            <a:ext cx="1394460" cy="403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latin typeface="+mn-lt"/>
              </a:rPr>
              <a:t>Courses </a:t>
            </a:r>
            <a:r>
              <a:rPr lang="de-DE" sz="1200" dirty="0" err="1" smtClean="0">
                <a:latin typeface="+mn-lt"/>
              </a:rPr>
              <a:t>of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the</a:t>
            </a:r>
            <a:r>
              <a:rPr lang="de-DE" sz="1200" dirty="0" smtClean="0">
                <a:latin typeface="+mn-lt"/>
              </a:rPr>
              <a:t> Module</a:t>
            </a:r>
          </a:p>
        </p:txBody>
      </p:sp>
    </p:spTree>
    <p:extLst>
      <p:ext uri="{BB962C8B-B14F-4D97-AF65-F5344CB8AC3E}">
        <p14:creationId xmlns:p14="http://schemas.microsoft.com/office/powerpoint/2010/main" val="227896783"/>
      </p:ext>
    </p:extLst>
  </p:cSld>
  <p:clrMapOvr>
    <a:masterClrMapping/>
  </p:clrMapOvr>
</p:sld>
</file>

<file path=ppt/theme/theme1.xml><?xml version="1.0" encoding="utf-8"?>
<a:theme xmlns:a="http://schemas.openxmlformats.org/drawingml/2006/main" name="160104_TUM_Praesentation_p_v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D4FD95B4-ED9B-E343-B70F-8C404733D84C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E7490A93-BEAC-FC49-93F3-0CC1118C542C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4DDB14AD-D1C4-854B-AC86-049FDE8761EC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4F4851FE-32D1-2D41-BECA-D90EB3BB8DB1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13591B48-8E13-6247-8040-92522EC77656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BAD62DF3-579B-3B4C-BB35-887AD0E01A2D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</Template>
  <TotalTime>0</TotalTime>
  <Words>294</Words>
  <Application>Microsoft Office PowerPoint</Application>
  <PresentationFormat>Bildschirmpräsentation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8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Wingdings</vt:lpstr>
      <vt:lpstr>160104_TUM_Praesentation_p_v1</vt:lpstr>
      <vt:lpstr>Titel 2</vt:lpstr>
      <vt:lpstr>Titel 3</vt:lpstr>
      <vt:lpstr>Inhalt</vt:lpstr>
      <vt:lpstr>Kapiteltrenner blau</vt:lpstr>
      <vt:lpstr>Kapiteltrenner schwarz</vt:lpstr>
      <vt:lpstr>Instructions for TUMonline How to find suitable courses?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Leibniz-Rechenzentrum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TUMonline Course offerings for Erasmus Students</dc:title>
  <dc:creator>Eggers, Mirjam</dc:creator>
  <cp:lastModifiedBy>Schächterle, Brigitta</cp:lastModifiedBy>
  <cp:revision>60</cp:revision>
  <cp:lastPrinted>2015-07-30T14:04:45Z</cp:lastPrinted>
  <dcterms:created xsi:type="dcterms:W3CDTF">2019-02-13T08:39:15Z</dcterms:created>
  <dcterms:modified xsi:type="dcterms:W3CDTF">2021-02-02T11:45:00Z</dcterms:modified>
</cp:coreProperties>
</file>